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ru-RU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Click to edit the notes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41F6DA8-638D-4D64-9AD0-C26014BFC20A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E4F9A69-8920-4859-AD1A-8E06152DAB4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9F0E639-D24E-4FD2-B445-CD23D8C5582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177AC5-6342-4849-9CCC-56A9D99334A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42FA3C2-09C6-46C5-AAEA-0AD85DBB069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027FC36-0B4C-44F3-938F-884FE1887C7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92240C9-1EAE-413D-BE1A-9F532883850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A042187-6C80-4015-A9B7-036040A2FD4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5F1A8B-B33C-40DA-A186-3834982F6E7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6488F47-B46B-4EB8-9804-39C78CA814D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Click to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edit the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title text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format</a:t>
            </a:r>
            <a:endParaRPr b="0" lang="ru-RU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Click to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edit the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title text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format</a:t>
            </a:r>
            <a:endParaRPr b="0" lang="ru-RU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l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i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k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o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e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d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i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h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e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i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l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e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e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x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f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o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r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m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a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endParaRPr b="0" lang="ru-RU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l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i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k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o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e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d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i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h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e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i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l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e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e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x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f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o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r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m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a</a:t>
            </a: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t</a:t>
            </a:r>
            <a:endParaRPr b="0" lang="ru-RU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2" name="Text 0"/>
          <p:cNvSpPr/>
          <p:nvPr/>
        </p:nvSpPr>
        <p:spPr>
          <a:xfrm>
            <a:off x="793800" y="1475280"/>
            <a:ext cx="7556040" cy="28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Тайм-менеджмент и программирование: два навыка, способных управлять временем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793800" y="465048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Как объединить тайм-менеджмент и программирование, чтобы максимально эффективно управлять своим временем? Эта презентация раскроет секреты оптимизации времени за счет двух взаимодополняющих навыков.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Shape 2"/>
          <p:cNvSpPr/>
          <p:nvPr/>
        </p:nvSpPr>
        <p:spPr>
          <a:xfrm>
            <a:off x="793800" y="637416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Image 1" descr="preencoded.png"/>
          <p:cNvPicPr/>
          <p:nvPr/>
        </p:nvPicPr>
        <p:blipFill>
          <a:blip r:embed="rId2"/>
          <a:stretch/>
        </p:blipFill>
        <p:spPr>
          <a:xfrm>
            <a:off x="801360" y="6381720"/>
            <a:ext cx="347400" cy="347400"/>
          </a:xfrm>
          <a:prstGeom prst="rect">
            <a:avLst/>
          </a:prstGeom>
          <a:ln w="0">
            <a:noFill/>
          </a:ln>
        </p:spPr>
      </p:pic>
      <p:sp>
        <p:nvSpPr>
          <p:cNvPr id="56" name="Text 3"/>
          <p:cNvSpPr/>
          <p:nvPr/>
        </p:nvSpPr>
        <p:spPr>
          <a:xfrm>
            <a:off x="1270080" y="6357240"/>
            <a:ext cx="204012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e0d6de"/>
                </a:solidFill>
                <a:latin typeface="Fira Sans Bold"/>
                <a:ea typeface="Fira Sans Bold"/>
              </a:rPr>
              <a:t>by Альберт Ден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0"/>
          <p:cNvSpPr/>
          <p:nvPr/>
        </p:nvSpPr>
        <p:spPr>
          <a:xfrm>
            <a:off x="612000" y="480600"/>
            <a:ext cx="13406040" cy="16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300"/>
              </a:lnSpc>
              <a:tabLst>
                <a:tab algn="l" pos="0"/>
              </a:tabLst>
            </a:pPr>
            <a:r>
              <a:rPr b="0" lang="en-US" sz="340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Заключение: сочетание тайм-менеджмента и программирования для оптимального распределения времени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Image 0" descr="preencoded.png"/>
          <p:cNvPicPr/>
          <p:nvPr/>
        </p:nvPicPr>
        <p:blipFill>
          <a:blip r:embed="rId1"/>
          <a:stretch/>
        </p:blipFill>
        <p:spPr>
          <a:xfrm>
            <a:off x="3133800" y="2469960"/>
            <a:ext cx="1658520" cy="1287000"/>
          </a:xfrm>
          <a:prstGeom prst="rect">
            <a:avLst/>
          </a:prstGeom>
          <a:ln w="0">
            <a:noFill/>
          </a:ln>
        </p:spPr>
      </p:pic>
      <p:sp>
        <p:nvSpPr>
          <p:cNvPr id="137" name="Text 1"/>
          <p:cNvSpPr/>
          <p:nvPr/>
        </p:nvSpPr>
        <p:spPr>
          <a:xfrm>
            <a:off x="3897720" y="3105360"/>
            <a:ext cx="13068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1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2"/>
          <p:cNvSpPr/>
          <p:nvPr/>
        </p:nvSpPr>
        <p:spPr>
          <a:xfrm>
            <a:off x="4967640" y="2976840"/>
            <a:ext cx="19659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Тайм-менеджмент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Shape 3"/>
          <p:cNvSpPr/>
          <p:nvPr/>
        </p:nvSpPr>
        <p:spPr>
          <a:xfrm>
            <a:off x="4836600" y="3769560"/>
            <a:ext cx="9137520" cy="11160"/>
          </a:xfrm>
          <a:prstGeom prst="roundRect">
            <a:avLst>
              <a:gd name="adj" fmla="val 229470"/>
            </a:avLst>
          </a:prstGeom>
          <a:solidFill>
            <a:srgbClr val="4747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6720" bIns="-3672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Image 1" descr="preencoded.png"/>
          <p:cNvPicPr/>
          <p:nvPr/>
        </p:nvPicPr>
        <p:blipFill>
          <a:blip r:embed="rId2"/>
          <a:stretch/>
        </p:blipFill>
        <p:spPr>
          <a:xfrm>
            <a:off x="2304360" y="3800880"/>
            <a:ext cx="3317760" cy="1287000"/>
          </a:xfrm>
          <a:prstGeom prst="rect">
            <a:avLst/>
          </a:prstGeom>
          <a:ln w="0">
            <a:noFill/>
          </a:ln>
        </p:spPr>
      </p:pic>
      <p:sp>
        <p:nvSpPr>
          <p:cNvPr id="141" name="Text 4"/>
          <p:cNvSpPr/>
          <p:nvPr/>
        </p:nvSpPr>
        <p:spPr>
          <a:xfrm>
            <a:off x="3897720" y="4269600"/>
            <a:ext cx="13068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2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 5"/>
          <p:cNvSpPr/>
          <p:nvPr/>
        </p:nvSpPr>
        <p:spPr>
          <a:xfrm>
            <a:off x="5797440" y="4115520"/>
            <a:ext cx="21852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Планирование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 6"/>
          <p:cNvSpPr/>
          <p:nvPr/>
        </p:nvSpPr>
        <p:spPr>
          <a:xfrm>
            <a:off x="5797440" y="4493880"/>
            <a:ext cx="560448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e0d6de"/>
                </a:solidFill>
                <a:latin typeface="Fira Sans"/>
                <a:ea typeface="Fira Sans"/>
              </a:rPr>
              <a:t>Расстановка приоритетов, постановка целей, распределение задач.</a:t>
            </a:r>
            <a:endParaRPr b="0" lang="ru-RU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Shape 7"/>
          <p:cNvSpPr/>
          <p:nvPr/>
        </p:nvSpPr>
        <p:spPr>
          <a:xfrm>
            <a:off x="5666040" y="5100480"/>
            <a:ext cx="8308080" cy="11160"/>
          </a:xfrm>
          <a:prstGeom prst="roundRect">
            <a:avLst>
              <a:gd name="adj" fmla="val 229470"/>
            </a:avLst>
          </a:prstGeom>
          <a:solidFill>
            <a:srgbClr val="4747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6720" bIns="-3672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Image 2" descr="preencoded.png"/>
          <p:cNvPicPr/>
          <p:nvPr/>
        </p:nvPicPr>
        <p:blipFill>
          <a:blip r:embed="rId3"/>
          <a:stretch/>
        </p:blipFill>
        <p:spPr>
          <a:xfrm>
            <a:off x="1474920" y="5131800"/>
            <a:ext cx="4976640" cy="1287000"/>
          </a:xfrm>
          <a:prstGeom prst="rect">
            <a:avLst/>
          </a:prstGeom>
          <a:ln w="0">
            <a:noFill/>
          </a:ln>
        </p:spPr>
      </p:pic>
      <p:sp>
        <p:nvSpPr>
          <p:cNvPr id="146" name="Text 8"/>
          <p:cNvSpPr/>
          <p:nvPr/>
        </p:nvSpPr>
        <p:spPr>
          <a:xfrm>
            <a:off x="3897720" y="5600880"/>
            <a:ext cx="13068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3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9"/>
          <p:cNvSpPr/>
          <p:nvPr/>
        </p:nvSpPr>
        <p:spPr>
          <a:xfrm>
            <a:off x="6626880" y="5446800"/>
            <a:ext cx="21852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Отслеживание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 10"/>
          <p:cNvSpPr/>
          <p:nvPr/>
        </p:nvSpPr>
        <p:spPr>
          <a:xfrm>
            <a:off x="6626880" y="5824800"/>
            <a:ext cx="649224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e0d6de"/>
                </a:solidFill>
                <a:latin typeface="Fira Sans"/>
                <a:ea typeface="Fira Sans"/>
              </a:rPr>
              <a:t>Мониторинг затрат времени, анализ эффективности</a:t>
            </a:r>
            <a:endParaRPr b="0" lang="ru-RU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Shape 11"/>
          <p:cNvSpPr/>
          <p:nvPr/>
        </p:nvSpPr>
        <p:spPr>
          <a:xfrm>
            <a:off x="6495840" y="6431400"/>
            <a:ext cx="7478640" cy="11160"/>
          </a:xfrm>
          <a:prstGeom prst="roundRect">
            <a:avLst>
              <a:gd name="adj" fmla="val 229470"/>
            </a:avLst>
          </a:prstGeom>
          <a:solidFill>
            <a:srgbClr val="4747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6720" bIns="-3672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Image 3" descr="preencoded.png"/>
          <p:cNvPicPr/>
          <p:nvPr/>
        </p:nvPicPr>
        <p:blipFill>
          <a:blip r:embed="rId4"/>
          <a:stretch/>
        </p:blipFill>
        <p:spPr>
          <a:xfrm>
            <a:off x="645480" y="6463080"/>
            <a:ext cx="6635880" cy="1287000"/>
          </a:xfrm>
          <a:prstGeom prst="rect">
            <a:avLst/>
          </a:prstGeom>
          <a:ln w="0">
            <a:noFill/>
          </a:ln>
        </p:spPr>
      </p:pic>
      <p:sp>
        <p:nvSpPr>
          <p:cNvPr id="151" name="Text 12"/>
          <p:cNvSpPr/>
          <p:nvPr/>
        </p:nvSpPr>
        <p:spPr>
          <a:xfrm>
            <a:off x="3897720" y="6931800"/>
            <a:ext cx="13068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4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13"/>
          <p:cNvSpPr/>
          <p:nvPr/>
        </p:nvSpPr>
        <p:spPr>
          <a:xfrm>
            <a:off x="7456320" y="6637680"/>
            <a:ext cx="21852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Программирование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14"/>
          <p:cNvSpPr/>
          <p:nvPr/>
        </p:nvSpPr>
        <p:spPr>
          <a:xfrm>
            <a:off x="7456320" y="7016040"/>
            <a:ext cx="638676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e0d6de"/>
                </a:solidFill>
                <a:latin typeface="Fira Sans"/>
                <a:ea typeface="Fira Sans"/>
              </a:rPr>
              <a:t>Автоматизация рутинных задач, разработка инструментов для оптимизации времени.</a:t>
            </a:r>
            <a:endParaRPr b="0" lang="ru-RU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12780000" y="7740000"/>
            <a:ext cx="1850400" cy="489600"/>
          </a:xfrm>
          <a:prstGeom prst="rect">
            <a:avLst/>
          </a:prstGeom>
          <a:solidFill>
            <a:srgbClr val="111111"/>
          </a:solidFill>
          <a:ln w="0"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8" name="Text 0"/>
          <p:cNvSpPr/>
          <p:nvPr/>
        </p:nvSpPr>
        <p:spPr>
          <a:xfrm>
            <a:off x="667080" y="677880"/>
            <a:ext cx="7809480" cy="41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6449"/>
              </a:lnSpc>
              <a:tabLst>
                <a:tab algn="l" pos="0"/>
              </a:tabLst>
            </a:pPr>
            <a:r>
              <a:rPr b="0" lang="en-US" sz="515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Проблема неэффективности труда и актуальность тайм-менеджмента</a:t>
            </a:r>
            <a:endParaRPr b="0" lang="ru-RU" sz="5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1"/>
          <p:cNvSpPr/>
          <p:nvPr/>
        </p:nvSpPr>
        <p:spPr>
          <a:xfrm>
            <a:off x="667080" y="5245920"/>
            <a:ext cx="3672000" cy="15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d6de"/>
                </a:solidFill>
                <a:latin typeface="Fira Sans"/>
                <a:ea typeface="Fira Sans"/>
              </a:rPr>
              <a:t>Массовая неэффективность труда современного поколения, прокрастинация и неорганизованность – вот ключевые проблемы, требующие решения.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2"/>
          <p:cNvSpPr/>
          <p:nvPr/>
        </p:nvSpPr>
        <p:spPr>
          <a:xfrm>
            <a:off x="4812120" y="5245920"/>
            <a:ext cx="3672000" cy="21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0d6de"/>
                </a:solidFill>
                <a:latin typeface="Fira Sans"/>
                <a:ea typeface="Fira Sans"/>
              </a:rPr>
              <a:t>Актуальность проекта обусловлена ростом неэффективности труда среди молодежи, проявляющимся в прокрастинации и неорганизованности. Умение управлять временем становится критически важным навыком для достижения успеха.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62" name="Text 0"/>
          <p:cNvSpPr/>
          <p:nvPr/>
        </p:nvSpPr>
        <p:spPr>
          <a:xfrm>
            <a:off x="6268680" y="614880"/>
            <a:ext cx="7579080" cy="13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51"/>
              </a:lnSpc>
              <a:tabLst>
                <a:tab algn="l" pos="0"/>
              </a:tabLst>
            </a:pPr>
            <a:r>
              <a:rPr b="0" lang="en-US" sz="435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Что такое тайм-менеджмент?</a:t>
            </a:r>
            <a:endParaRPr b="0" lang="ru-RU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Shape 1"/>
          <p:cNvSpPr/>
          <p:nvPr/>
        </p:nvSpPr>
        <p:spPr>
          <a:xfrm>
            <a:off x="6268680" y="2598120"/>
            <a:ext cx="502560" cy="502560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Text 2"/>
          <p:cNvSpPr/>
          <p:nvPr/>
        </p:nvSpPr>
        <p:spPr>
          <a:xfrm>
            <a:off x="6419520" y="2681640"/>
            <a:ext cx="20088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1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3"/>
          <p:cNvSpPr/>
          <p:nvPr/>
        </p:nvSpPr>
        <p:spPr>
          <a:xfrm>
            <a:off x="6994800" y="2598120"/>
            <a:ext cx="279360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Определение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4"/>
          <p:cNvSpPr/>
          <p:nvPr/>
        </p:nvSpPr>
        <p:spPr>
          <a:xfrm>
            <a:off x="6994800" y="3081240"/>
            <a:ext cx="2951280" cy="21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Тайм-менеджмент - это набор принципов, практик и инструментов для эффективного использования и распределения времени.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Shape 5"/>
          <p:cNvSpPr/>
          <p:nvPr/>
        </p:nvSpPr>
        <p:spPr>
          <a:xfrm>
            <a:off x="10170360" y="2598120"/>
            <a:ext cx="502560" cy="502560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Text 6"/>
          <p:cNvSpPr/>
          <p:nvPr/>
        </p:nvSpPr>
        <p:spPr>
          <a:xfrm>
            <a:off x="10320840" y="2681640"/>
            <a:ext cx="20088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2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7"/>
          <p:cNvSpPr/>
          <p:nvPr/>
        </p:nvSpPr>
        <p:spPr>
          <a:xfrm>
            <a:off x="10896480" y="2598120"/>
            <a:ext cx="279360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Цели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8"/>
          <p:cNvSpPr/>
          <p:nvPr/>
        </p:nvSpPr>
        <p:spPr>
          <a:xfrm>
            <a:off x="10896480" y="3081240"/>
            <a:ext cx="2951280" cy="25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Основная цель тайм-менеджмента - повышение продуктивности и снижение стресса за счет более осознанного подхода к управлению временем.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Shape 9"/>
          <p:cNvSpPr/>
          <p:nvPr/>
        </p:nvSpPr>
        <p:spPr>
          <a:xfrm>
            <a:off x="6268680" y="6058800"/>
            <a:ext cx="502560" cy="502560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Text 10"/>
          <p:cNvSpPr/>
          <p:nvPr/>
        </p:nvSpPr>
        <p:spPr>
          <a:xfrm>
            <a:off x="6419520" y="6142680"/>
            <a:ext cx="20088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3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 11"/>
          <p:cNvSpPr/>
          <p:nvPr/>
        </p:nvSpPr>
        <p:spPr>
          <a:xfrm>
            <a:off x="6994800" y="6058800"/>
            <a:ext cx="279360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Польза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12"/>
          <p:cNvSpPr/>
          <p:nvPr/>
        </p:nvSpPr>
        <p:spPr>
          <a:xfrm>
            <a:off x="6994800" y="6542280"/>
            <a:ext cx="6852960" cy="10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Применение тайм-менеджмента помогает расставлять приоритеты, сокращать непродуктивные действия и уместно распределять время.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12780000" y="7740000"/>
            <a:ext cx="1850400" cy="489600"/>
          </a:xfrm>
          <a:prstGeom prst="rect">
            <a:avLst/>
          </a:prstGeom>
          <a:solidFill>
            <a:srgbClr val="111111"/>
          </a:solidFill>
          <a:ln w="0"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0"/>
          <p:cNvSpPr/>
          <p:nvPr/>
        </p:nvSpPr>
        <p:spPr>
          <a:xfrm>
            <a:off x="793800" y="2004120"/>
            <a:ext cx="130424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Как тайм-менеджмент помогает управлять временем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1"/>
          <p:cNvSpPr/>
          <p:nvPr/>
        </p:nvSpPr>
        <p:spPr>
          <a:xfrm>
            <a:off x="793800" y="39884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Планирование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2"/>
          <p:cNvSpPr/>
          <p:nvPr/>
        </p:nvSpPr>
        <p:spPr>
          <a:xfrm>
            <a:off x="793800" y="456984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Разбивка задач на более мелкие подзадачи, постановка конкретных целей и крайних сроков позволяет контролировать рабочий процесс.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3"/>
          <p:cNvSpPr/>
          <p:nvPr/>
        </p:nvSpPr>
        <p:spPr>
          <a:xfrm>
            <a:off x="5333040" y="39884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Приоритизация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4"/>
          <p:cNvSpPr/>
          <p:nvPr/>
        </p:nvSpPr>
        <p:spPr>
          <a:xfrm>
            <a:off x="5333040" y="456984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Определение наиболее важных и срочных дел помогает использовать время наиболее эффективно и избегать откладывания.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5"/>
          <p:cNvSpPr/>
          <p:nvPr/>
        </p:nvSpPr>
        <p:spPr>
          <a:xfrm>
            <a:off x="9871920" y="39884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Мониторинг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6"/>
          <p:cNvSpPr/>
          <p:nvPr/>
        </p:nvSpPr>
        <p:spPr>
          <a:xfrm>
            <a:off x="9871920" y="456984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Отслеживание затрат времени на различные задачи обеспечивает осознанность и возможности для дальнейшей оптимизации.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0" y="7560000"/>
            <a:ext cx="14630400" cy="540000"/>
          </a:xfrm>
          <a:prstGeom prst="rect">
            <a:avLst/>
          </a:prstGeom>
          <a:solidFill>
            <a:srgbClr val="111111"/>
          </a:solidFill>
          <a:ln w="0"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5" name="Text 0"/>
          <p:cNvSpPr/>
          <p:nvPr/>
        </p:nvSpPr>
        <p:spPr>
          <a:xfrm>
            <a:off x="783000" y="790200"/>
            <a:ext cx="7577640" cy="13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Как бороться с прокрастинацией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Shape 1"/>
          <p:cNvSpPr/>
          <p:nvPr/>
        </p:nvSpPr>
        <p:spPr>
          <a:xfrm>
            <a:off x="783000" y="2775600"/>
            <a:ext cx="390960" cy="390960"/>
          </a:xfrm>
          <a:prstGeom prst="roundRect">
            <a:avLst>
              <a:gd name="adj" fmla="val 8572"/>
            </a:avLst>
          </a:prstGeom>
          <a:solidFill>
            <a:srgbClr val="2e2e2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Text 2"/>
          <p:cNvSpPr/>
          <p:nvPr/>
        </p:nvSpPr>
        <p:spPr>
          <a:xfrm>
            <a:off x="1398240" y="2775600"/>
            <a:ext cx="301896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Помодоро-техника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3"/>
          <p:cNvSpPr/>
          <p:nvPr/>
        </p:nvSpPr>
        <p:spPr>
          <a:xfrm>
            <a:off x="1398240" y="3259080"/>
            <a:ext cx="3061800" cy="21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Разбивка работы на интервалы по 25 минут с короткими перерывами помогает оставаться сфокусированным и избегать отвлечений.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hape 4"/>
          <p:cNvSpPr/>
          <p:nvPr/>
        </p:nvSpPr>
        <p:spPr>
          <a:xfrm>
            <a:off x="4683960" y="2775600"/>
            <a:ext cx="390960" cy="390960"/>
          </a:xfrm>
          <a:prstGeom prst="roundRect">
            <a:avLst>
              <a:gd name="adj" fmla="val 8572"/>
            </a:avLst>
          </a:prstGeom>
          <a:solidFill>
            <a:srgbClr val="2e2e2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 5"/>
          <p:cNvSpPr/>
          <p:nvPr/>
        </p:nvSpPr>
        <p:spPr>
          <a:xfrm>
            <a:off x="5299200" y="2775600"/>
            <a:ext cx="301896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Удаление соблазнов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6"/>
          <p:cNvSpPr/>
          <p:nvPr/>
        </p:nvSpPr>
        <p:spPr>
          <a:xfrm>
            <a:off x="5299200" y="3259080"/>
            <a:ext cx="3061800" cy="17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Временное отключение уведомлений, ограничение доступа к отвлекающим ресурсам значительно повышает продуктивность.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Shape 7"/>
          <p:cNvSpPr/>
          <p:nvPr/>
        </p:nvSpPr>
        <p:spPr>
          <a:xfrm>
            <a:off x="783000" y="5882040"/>
            <a:ext cx="390960" cy="390960"/>
          </a:xfrm>
          <a:prstGeom prst="roundRect">
            <a:avLst>
              <a:gd name="adj" fmla="val 8572"/>
            </a:avLst>
          </a:prstGeom>
          <a:solidFill>
            <a:srgbClr val="2e2e2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Text 8"/>
          <p:cNvSpPr/>
          <p:nvPr/>
        </p:nvSpPr>
        <p:spPr>
          <a:xfrm>
            <a:off x="1398240" y="5882040"/>
            <a:ext cx="27961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Самомотивация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9"/>
          <p:cNvSpPr/>
          <p:nvPr/>
        </p:nvSpPr>
        <p:spPr>
          <a:xfrm>
            <a:off x="1398240" y="6365520"/>
            <a:ext cx="6962400" cy="10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Установка промежуточных целей, самопоощрение и визуализация конечного результата помогают победить прокрастинацию.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0"/>
          <p:cNvSpPr/>
          <p:nvPr/>
        </p:nvSpPr>
        <p:spPr>
          <a:xfrm>
            <a:off x="793800" y="1827000"/>
            <a:ext cx="130424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Увеличение продуктивности с помощью планирования времени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 1"/>
          <p:cNvSpPr/>
          <p:nvPr/>
        </p:nvSpPr>
        <p:spPr>
          <a:xfrm>
            <a:off x="793800" y="3811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Постановка целей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2"/>
          <p:cNvSpPr/>
          <p:nvPr/>
        </p:nvSpPr>
        <p:spPr>
          <a:xfrm>
            <a:off x="793800" y="439272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Постановка конкретных, измеримых, достижимых, актуальных и ограниченных по времени целей повышает эффективность.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3"/>
          <p:cNvSpPr/>
          <p:nvPr/>
        </p:nvSpPr>
        <p:spPr>
          <a:xfrm>
            <a:off x="5333040" y="3811320"/>
            <a:ext cx="32302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Приоритизация задач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4"/>
          <p:cNvSpPr/>
          <p:nvPr/>
        </p:nvSpPr>
        <p:spPr>
          <a:xfrm>
            <a:off x="5333040" y="439272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Разделение задач на важные/неважные и срочные/несрочные позволяет сосредоточиться на самом главном.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5"/>
          <p:cNvSpPr/>
          <p:nvPr/>
        </p:nvSpPr>
        <p:spPr>
          <a:xfrm>
            <a:off x="9871920" y="3811320"/>
            <a:ext cx="39776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Календарное планирование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6"/>
          <p:cNvSpPr/>
          <p:nvPr/>
        </p:nvSpPr>
        <p:spPr>
          <a:xfrm>
            <a:off x="9871920" y="474696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Sans"/>
                <a:ea typeface="Fira Sans"/>
              </a:rPr>
              <a:t>Внесение всех дел в календарь и распределение времени на их выполнение предотвращает перегрузку.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12780000" y="7740000"/>
            <a:ext cx="1850400" cy="489600"/>
          </a:xfrm>
          <a:prstGeom prst="rect">
            <a:avLst/>
          </a:prstGeom>
          <a:solidFill>
            <a:srgbClr val="111111"/>
          </a:solidFill>
          <a:ln w="0"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04" name="Text 0"/>
          <p:cNvSpPr/>
          <p:nvPr/>
        </p:nvSpPr>
        <p:spPr>
          <a:xfrm>
            <a:off x="6114960" y="494280"/>
            <a:ext cx="7886880" cy="112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399"/>
              </a:lnSpc>
              <a:tabLst>
                <a:tab algn="l" pos="0"/>
              </a:tabLst>
            </a:pPr>
            <a:r>
              <a:rPr b="0" lang="en-US" sz="350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Социальный опрос и анализ данных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Image 1" descr="preencoded.png"/>
          <p:cNvPicPr/>
          <p:nvPr/>
        </p:nvPicPr>
        <p:blipFill>
          <a:blip r:embed="rId2"/>
          <a:stretch/>
        </p:blipFill>
        <p:spPr>
          <a:xfrm>
            <a:off x="6114960" y="1885320"/>
            <a:ext cx="448560" cy="448560"/>
          </a:xfrm>
          <a:prstGeom prst="rect">
            <a:avLst/>
          </a:prstGeom>
          <a:ln w="0">
            <a:noFill/>
          </a:ln>
        </p:spPr>
      </p:pic>
      <p:sp>
        <p:nvSpPr>
          <p:cNvPr id="106" name="Text 1"/>
          <p:cNvSpPr/>
          <p:nvPr/>
        </p:nvSpPr>
        <p:spPr>
          <a:xfrm>
            <a:off x="6114960" y="2513880"/>
            <a:ext cx="224388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Опрос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2"/>
          <p:cNvSpPr/>
          <p:nvPr/>
        </p:nvSpPr>
        <p:spPr>
          <a:xfrm>
            <a:off x="6114960" y="2901960"/>
            <a:ext cx="78868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e0d6de"/>
                </a:solidFill>
                <a:latin typeface="Fira Sans"/>
                <a:ea typeface="Fira Sans"/>
              </a:rPr>
              <a:t>Был проведен социальный опрос среди 50 человек о проблемах с управлением временем и способах их решения.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Image 2" descr="preencoded.png"/>
          <p:cNvPicPr/>
          <p:nvPr/>
        </p:nvPicPr>
        <p:blipFill>
          <a:blip r:embed="rId3"/>
          <a:stretch/>
        </p:blipFill>
        <p:spPr>
          <a:xfrm>
            <a:off x="6114960" y="4015080"/>
            <a:ext cx="448560" cy="448560"/>
          </a:xfrm>
          <a:prstGeom prst="rect">
            <a:avLst/>
          </a:prstGeom>
          <a:ln w="0">
            <a:noFill/>
          </a:ln>
        </p:spPr>
      </p:pic>
      <p:sp>
        <p:nvSpPr>
          <p:cNvPr id="109" name="Text 3"/>
          <p:cNvSpPr/>
          <p:nvPr/>
        </p:nvSpPr>
        <p:spPr>
          <a:xfrm>
            <a:off x="6114960" y="4643280"/>
            <a:ext cx="224388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Анализ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4"/>
          <p:cNvSpPr/>
          <p:nvPr/>
        </p:nvSpPr>
        <p:spPr>
          <a:xfrm>
            <a:off x="6114960" y="5031720"/>
            <a:ext cx="78868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e0d6de"/>
                </a:solidFill>
                <a:latin typeface="Fira Sans"/>
                <a:ea typeface="Fira Sans"/>
              </a:rPr>
              <a:t>Полученные данные были тщательно проанализированы для определения наиболее эффективных методик тайм-менеджмента.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Image 3" descr="preencoded.png"/>
          <p:cNvPicPr/>
          <p:nvPr/>
        </p:nvPicPr>
        <p:blipFill>
          <a:blip r:embed="rId4"/>
          <a:stretch/>
        </p:blipFill>
        <p:spPr>
          <a:xfrm>
            <a:off x="6114960" y="6144480"/>
            <a:ext cx="448560" cy="448560"/>
          </a:xfrm>
          <a:prstGeom prst="rect">
            <a:avLst/>
          </a:prstGeom>
          <a:ln w="0">
            <a:noFill/>
          </a:ln>
        </p:spPr>
      </p:pic>
      <p:sp>
        <p:nvSpPr>
          <p:cNvPr id="112" name="Text 5"/>
          <p:cNvSpPr/>
          <p:nvPr/>
        </p:nvSpPr>
        <p:spPr>
          <a:xfrm>
            <a:off x="6114960" y="6773040"/>
            <a:ext cx="224388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Выводы</a:t>
            </a:r>
            <a:endParaRPr b="0" lang="ru-RU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6"/>
          <p:cNvSpPr/>
          <p:nvPr/>
        </p:nvSpPr>
        <p:spPr>
          <a:xfrm>
            <a:off x="6114960" y="7161120"/>
            <a:ext cx="78868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e0d6de"/>
                </a:solidFill>
                <a:latin typeface="Fira Sans"/>
                <a:ea typeface="Fira Sans"/>
              </a:rPr>
              <a:t>Результаты опроса и анализа легли в основу рекомендаций по оптимизации времени с помощью тайм-менеджмента.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12780000" y="7734960"/>
            <a:ext cx="1800000" cy="365040"/>
          </a:xfrm>
          <a:prstGeom prst="rect">
            <a:avLst/>
          </a:prstGeom>
          <a:solidFill>
            <a:srgbClr val="111111"/>
          </a:solidFill>
          <a:ln w="0"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"/>
          <p:cNvSpPr/>
          <p:nvPr/>
        </p:nvSpPr>
        <p:spPr>
          <a:xfrm>
            <a:off x="12600000" y="7560000"/>
            <a:ext cx="1980000" cy="540000"/>
          </a:xfrm>
          <a:prstGeom prst="rect">
            <a:avLst/>
          </a:prstGeom>
          <a:solidFill>
            <a:srgbClr val="111111"/>
          </a:solidFill>
          <a:ln w="0"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1202400" y="1005120"/>
            <a:ext cx="12307320" cy="625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18" name="Text 0"/>
          <p:cNvSpPr/>
          <p:nvPr/>
        </p:nvSpPr>
        <p:spPr>
          <a:xfrm>
            <a:off x="739800" y="1080720"/>
            <a:ext cx="7290000" cy="66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0" lang="en-US" sz="4150" spc="-1" strike="noStrike">
                <a:solidFill>
                  <a:srgbClr val="fbf3fa"/>
                </a:solidFill>
                <a:latin typeface="Fira Mono Medium"/>
                <a:ea typeface="Fira Mono Medium"/>
              </a:rPr>
              <a:t>Реализованное ПО</a:t>
            </a:r>
            <a:endParaRPr b="0" lang="ru-RU" sz="4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Shape 1"/>
          <p:cNvSpPr/>
          <p:nvPr/>
        </p:nvSpPr>
        <p:spPr>
          <a:xfrm>
            <a:off x="1045080" y="2058120"/>
            <a:ext cx="22680" cy="5090040"/>
          </a:xfrm>
          <a:prstGeom prst="roundRect">
            <a:avLst>
              <a:gd name="adj" fmla="val 138692"/>
            </a:avLst>
          </a:prstGeom>
          <a:solidFill>
            <a:srgbClr val="4747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Shape 2"/>
          <p:cNvSpPr/>
          <p:nvPr/>
        </p:nvSpPr>
        <p:spPr>
          <a:xfrm>
            <a:off x="1271520" y="2522160"/>
            <a:ext cx="739440" cy="22680"/>
          </a:xfrm>
          <a:prstGeom prst="roundRect">
            <a:avLst>
              <a:gd name="adj" fmla="val 138692"/>
            </a:avLst>
          </a:prstGeom>
          <a:solidFill>
            <a:srgbClr val="4747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Shape 3"/>
          <p:cNvSpPr/>
          <p:nvPr/>
        </p:nvSpPr>
        <p:spPr>
          <a:xfrm>
            <a:off x="819000" y="2296080"/>
            <a:ext cx="475200" cy="47520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Text 4"/>
          <p:cNvSpPr/>
          <p:nvPr/>
        </p:nvSpPr>
        <p:spPr>
          <a:xfrm>
            <a:off x="961560" y="2375280"/>
            <a:ext cx="19008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1</a:t>
            </a:r>
            <a:endParaRPr b="0" lang="ru-RU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5"/>
          <p:cNvSpPr/>
          <p:nvPr/>
        </p:nvSpPr>
        <p:spPr>
          <a:xfrm>
            <a:off x="2219040" y="2269440"/>
            <a:ext cx="269316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Планирование дел</a:t>
            </a:r>
            <a:endParaRPr b="0" lang="ru-RU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6"/>
          <p:cNvSpPr/>
          <p:nvPr/>
        </p:nvSpPr>
        <p:spPr>
          <a:xfrm>
            <a:off x="2219040" y="2726640"/>
            <a:ext cx="61848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e0d6de"/>
                </a:solidFill>
                <a:latin typeface="Fira Sans"/>
                <a:ea typeface="Fira Sans"/>
              </a:rPr>
              <a:t>Четкое понимание желаемых результатов и распределение времени на их достижение с помщью матрицы Эйзенхауэра</a:t>
            </a:r>
            <a:endParaRPr b="0" lang="ru-RU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Shape 7"/>
          <p:cNvSpPr/>
          <p:nvPr/>
        </p:nvSpPr>
        <p:spPr>
          <a:xfrm>
            <a:off x="1271520" y="4289760"/>
            <a:ext cx="739440" cy="22680"/>
          </a:xfrm>
          <a:prstGeom prst="roundRect">
            <a:avLst>
              <a:gd name="adj" fmla="val 138692"/>
            </a:avLst>
          </a:prstGeom>
          <a:solidFill>
            <a:srgbClr val="4747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Shape 8"/>
          <p:cNvSpPr/>
          <p:nvPr/>
        </p:nvSpPr>
        <p:spPr>
          <a:xfrm>
            <a:off x="819000" y="4063320"/>
            <a:ext cx="475200" cy="47520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Text 9"/>
          <p:cNvSpPr/>
          <p:nvPr/>
        </p:nvSpPr>
        <p:spPr>
          <a:xfrm>
            <a:off x="961560" y="4142520"/>
            <a:ext cx="19008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2</a:t>
            </a:r>
            <a:endParaRPr b="0" lang="ru-RU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10"/>
          <p:cNvSpPr/>
          <p:nvPr/>
        </p:nvSpPr>
        <p:spPr>
          <a:xfrm>
            <a:off x="2219040" y="4036680"/>
            <a:ext cx="348552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Внедрение инструментов</a:t>
            </a:r>
            <a:endParaRPr b="0" lang="ru-RU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 11"/>
          <p:cNvSpPr/>
          <p:nvPr/>
        </p:nvSpPr>
        <p:spPr>
          <a:xfrm>
            <a:off x="2219040" y="4493880"/>
            <a:ext cx="61848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e0d6de"/>
                </a:solidFill>
                <a:latin typeface="Fira Sans"/>
                <a:ea typeface="Fira Sans"/>
              </a:rPr>
              <a:t>Использование таких инструментов, как парсеры и алгоритмы для планирования задач и контроля времени.</a:t>
            </a:r>
            <a:endParaRPr b="0" lang="ru-RU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Shape 12"/>
          <p:cNvSpPr/>
          <p:nvPr/>
        </p:nvSpPr>
        <p:spPr>
          <a:xfrm>
            <a:off x="1271520" y="6057000"/>
            <a:ext cx="739440" cy="22680"/>
          </a:xfrm>
          <a:prstGeom prst="roundRect">
            <a:avLst>
              <a:gd name="adj" fmla="val 138692"/>
            </a:avLst>
          </a:prstGeom>
          <a:solidFill>
            <a:srgbClr val="4747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Shape 13"/>
          <p:cNvSpPr/>
          <p:nvPr/>
        </p:nvSpPr>
        <p:spPr>
          <a:xfrm>
            <a:off x="819000" y="5830560"/>
            <a:ext cx="475200" cy="47520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Text 14"/>
          <p:cNvSpPr/>
          <p:nvPr/>
        </p:nvSpPr>
        <p:spPr>
          <a:xfrm>
            <a:off x="961560" y="5909760"/>
            <a:ext cx="19008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3</a:t>
            </a:r>
            <a:endParaRPr b="0" lang="ru-RU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15"/>
          <p:cNvSpPr/>
          <p:nvPr/>
        </p:nvSpPr>
        <p:spPr>
          <a:xfrm>
            <a:off x="2219040" y="5803920"/>
            <a:ext cx="348552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e0d6de"/>
                </a:solidFill>
                <a:latin typeface="Fira Mono Medium"/>
                <a:ea typeface="Fira Mono Medium"/>
              </a:rPr>
              <a:t>Отслеживание прогресса</a:t>
            </a:r>
            <a:endParaRPr b="0" lang="ru-RU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16"/>
          <p:cNvSpPr/>
          <p:nvPr/>
        </p:nvSpPr>
        <p:spPr>
          <a:xfrm>
            <a:off x="2219040" y="6261120"/>
            <a:ext cx="61848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e0d6de"/>
                </a:solidFill>
                <a:latin typeface="Fira Sans"/>
                <a:ea typeface="Fira Sans"/>
              </a:rPr>
              <a:t>Мониторинг затрат времени и возможность отслеживать статус задачи.</a:t>
            </a:r>
            <a:endParaRPr b="0" lang="ru-RU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Application>LibreOffice/7.6.7.2$Linux_X86_64 LibreOffice_project/60$Build-2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2024-11-26T00:42:38Z</dcterms:created>
  <dc:creator>PptxGenJS</dc:creator>
  <dc:description/>
  <dc:language>ru-RU</dc:language>
  <cp:lastModifiedBy/>
  <dcterms:modified xsi:type="dcterms:W3CDTF">2024-11-26T04:01:27Z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